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1" r:id="rId2"/>
    <p:sldId id="301" r:id="rId3"/>
    <p:sldId id="290" r:id="rId4"/>
    <p:sldId id="291" r:id="rId5"/>
    <p:sldId id="298" r:id="rId6"/>
    <p:sldId id="303" r:id="rId7"/>
    <p:sldId id="294" r:id="rId8"/>
    <p:sldId id="295" r:id="rId9"/>
    <p:sldId id="296" r:id="rId10"/>
    <p:sldId id="297" r:id="rId11"/>
    <p:sldId id="300" r:id="rId12"/>
    <p:sldId id="279" r:id="rId13"/>
  </p:sldIdLst>
  <p:sldSz cx="9144000" cy="6858000" type="screen4x3"/>
  <p:notesSz cx="7315200" cy="9601200"/>
  <p:defaultTextStyle>
    <a:defPPr>
      <a:defRPr lang="de-DE"/>
    </a:defPPr>
    <a:lvl1pPr algn="l" rtl="0" fontAlgn="base">
      <a:lnSpc>
        <a:spcPct val="115000"/>
      </a:lnSpc>
      <a:spcBef>
        <a:spcPct val="30000"/>
      </a:spcBef>
      <a:spcAft>
        <a:spcPct val="0"/>
      </a:spcAft>
      <a:buClr>
        <a:schemeClr val="tx2"/>
      </a:buClr>
      <a:buFont typeface="Wingdings" pitchFamily="2" charset="2"/>
      <a:buChar char="§"/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lnSpc>
        <a:spcPct val="115000"/>
      </a:lnSpc>
      <a:spcBef>
        <a:spcPct val="30000"/>
      </a:spcBef>
      <a:spcAft>
        <a:spcPct val="0"/>
      </a:spcAft>
      <a:buClr>
        <a:schemeClr val="tx2"/>
      </a:buClr>
      <a:buFont typeface="Wingdings" pitchFamily="2" charset="2"/>
      <a:buChar char="§"/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lnSpc>
        <a:spcPct val="115000"/>
      </a:lnSpc>
      <a:spcBef>
        <a:spcPct val="30000"/>
      </a:spcBef>
      <a:spcAft>
        <a:spcPct val="0"/>
      </a:spcAft>
      <a:buClr>
        <a:schemeClr val="tx2"/>
      </a:buClr>
      <a:buFont typeface="Wingdings" pitchFamily="2" charset="2"/>
      <a:buChar char="§"/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lnSpc>
        <a:spcPct val="115000"/>
      </a:lnSpc>
      <a:spcBef>
        <a:spcPct val="30000"/>
      </a:spcBef>
      <a:spcAft>
        <a:spcPct val="0"/>
      </a:spcAft>
      <a:buClr>
        <a:schemeClr val="tx2"/>
      </a:buClr>
      <a:buFont typeface="Wingdings" pitchFamily="2" charset="2"/>
      <a:buChar char="§"/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lnSpc>
        <a:spcPct val="115000"/>
      </a:lnSpc>
      <a:spcBef>
        <a:spcPct val="30000"/>
      </a:spcBef>
      <a:spcAft>
        <a:spcPct val="0"/>
      </a:spcAft>
      <a:buClr>
        <a:schemeClr val="tx2"/>
      </a:buClr>
      <a:buFont typeface="Wingdings" pitchFamily="2" charset="2"/>
      <a:buChar char="§"/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99FF"/>
    <a:srgbClr val="FF9933"/>
    <a:srgbClr val="33CC33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56" autoAdjust="0"/>
    <p:restoredTop sz="94035" autoAdjust="0"/>
  </p:normalViewPr>
  <p:slideViewPr>
    <p:cSldViewPr snapToGrid="0">
      <p:cViewPr varScale="1">
        <p:scale>
          <a:sx n="79" d="100"/>
          <a:sy n="79" d="100"/>
        </p:scale>
        <p:origin x="-156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68"/>
    </p:cViewPr>
  </p:sorterViewPr>
  <p:notesViewPr>
    <p:cSldViewPr snapToGrid="0">
      <p:cViewPr varScale="1">
        <p:scale>
          <a:sx n="57" d="100"/>
          <a:sy n="57" d="100"/>
        </p:scale>
        <p:origin x="-1788" y="-7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562AE5F-0880-4A34-99C2-04A90678D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34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653FE7AB-20FB-4093-BCE4-454F66BE596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889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59"/>
          <p:cNvSpPr>
            <a:spLocks noChangeArrowheads="1"/>
          </p:cNvSpPr>
          <p:nvPr/>
        </p:nvSpPr>
        <p:spPr bwMode="auto">
          <a:xfrm>
            <a:off x="0" y="0"/>
            <a:ext cx="962025" cy="6858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105"/>
          <p:cNvSpPr>
            <a:spLocks noChangeArrowheads="1"/>
          </p:cNvSpPr>
          <p:nvPr/>
        </p:nvSpPr>
        <p:spPr bwMode="auto">
          <a:xfrm>
            <a:off x="304800" y="304800"/>
            <a:ext cx="8675688" cy="7620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CCC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1027"/>
          <p:cNvSpPr txBox="1">
            <a:spLocks noChangeArrowheads="1"/>
          </p:cNvSpPr>
          <p:nvPr userDrawn="1"/>
        </p:nvSpPr>
        <p:spPr bwMode="auto">
          <a:xfrm>
            <a:off x="1711325" y="4886325"/>
            <a:ext cx="64008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ctr">
              <a:buFont typeface="Wingdings" pitchFamily="2" charset="2"/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DE" sz="3200" kern="0" dirty="0" smtClean="0">
                <a:latin typeface="+mn-lt"/>
              </a:rPr>
              <a:t>Abdul Rahim Ahmad</a:t>
            </a:r>
          </a:p>
          <a:p>
            <a:pPr>
              <a:defRPr/>
            </a:pPr>
            <a:endParaRPr lang="de-DE" kern="0" dirty="0" smtClean="0">
              <a:latin typeface="+mn-lt"/>
            </a:endParaRPr>
          </a:p>
          <a:p>
            <a:pPr>
              <a:defRPr/>
            </a:pPr>
            <a:endParaRPr lang="de-DE" kern="0" dirty="0" smtClean="0">
              <a:latin typeface="+mn-lt"/>
            </a:endParaRP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90600" y="866775"/>
            <a:ext cx="7924800" cy="1143000"/>
          </a:xfrm>
        </p:spPr>
        <p:txBody>
          <a:bodyPr anchor="ctr"/>
          <a:lstStyle>
            <a:lvl1pPr algn="ctr">
              <a:defRPr sz="440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711325" y="3345058"/>
            <a:ext cx="6400800" cy="851161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4F5A5-8AFC-4DF0-84D9-8C4E6BC4000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0863" y="0"/>
            <a:ext cx="20701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062663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31FB9-7EE0-4B90-A55A-E2D3CF71099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8285163" cy="685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D288-CCBE-45CF-A8CE-5FD61CD095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B6AE2-C882-48CB-BAEF-2E08189D62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33DC4-FEED-40EA-8FA1-9D71730ACC6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406558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3788" y="1447800"/>
            <a:ext cx="4067175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A1FC4-06B9-4BEA-BE5E-4D6E40A3DF9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6730B-7145-4D15-9193-6A60D1D7C40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D8673-B74D-4A79-AC64-8298F060C05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89848-A165-4F85-A806-BD6253668ED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FF700-8A36-4A72-93C1-16A7B868762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6C6F9-2DB3-46D3-AECA-4C0FC7BF7AE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685800" cy="6858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82851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828516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57950"/>
            <a:ext cx="679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360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Abdul Rahim Ahmad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0"/>
            <a:ext cx="5334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CFE4F86-3EF9-4AE5-8E1D-BA3C9BB063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304800" y="1143000"/>
            <a:ext cx="8675688" cy="7620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CCC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8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5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38562" y="3602735"/>
            <a:ext cx="8285163" cy="3981567"/>
          </a:xfrm>
        </p:spPr>
        <p:txBody>
          <a:bodyPr/>
          <a:lstStyle/>
          <a:p>
            <a:pPr marL="0" indent="0" algn="ctr" rtl="1" eaLnBrk="1" hangingPunct="1">
              <a:buNone/>
            </a:pPr>
            <a:r>
              <a:rPr lang="ar-SA" sz="4800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برنامج </a:t>
            </a:r>
            <a:r>
              <a:rPr lang="ar-SA" sz="4800" dirty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(معالج النصوص)</a:t>
            </a:r>
            <a:endParaRPr lang="ar-SA" b="1" dirty="0">
              <a:solidFill>
                <a:srgbClr val="B80000"/>
              </a:solidFill>
              <a:latin typeface="Calibri" pitchFamily="34" charset="0"/>
            </a:endParaRPr>
          </a:p>
          <a:p>
            <a:pPr marL="0" indent="0" algn="ctr" eaLnBrk="1" hangingPunct="1">
              <a:buNone/>
            </a:pPr>
            <a:r>
              <a:rPr lang="en-US" sz="4400" b="1" dirty="0">
                <a:solidFill>
                  <a:srgbClr val="B80000"/>
                </a:solidFill>
                <a:latin typeface="Calibri" pitchFamily="34" charset="0"/>
              </a:rPr>
              <a:t>Microsoft Word </a:t>
            </a:r>
            <a:r>
              <a:rPr lang="en-US" sz="4400" b="1" dirty="0" smtClean="0">
                <a:solidFill>
                  <a:srgbClr val="B80000"/>
                </a:solidFill>
                <a:latin typeface="Calibri" pitchFamily="34" charset="0"/>
              </a:rPr>
              <a:t>2010</a:t>
            </a:r>
            <a:endParaRPr lang="en-US" sz="4400" b="1" dirty="0">
              <a:solidFill>
                <a:srgbClr val="B80000"/>
              </a:solidFill>
              <a:latin typeface="Calibri" pitchFamily="34" charset="0"/>
            </a:endParaRP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1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01168" y="2011680"/>
            <a:ext cx="8833104" cy="4600987"/>
          </a:xfrm>
        </p:spPr>
        <p:txBody>
          <a:bodyPr/>
          <a:lstStyle/>
          <a:p>
            <a:pPr algn="r" rtl="1">
              <a:lnSpc>
                <a:spcPct val="100000"/>
              </a:lnSpc>
            </a:pPr>
            <a:r>
              <a:rPr lang="ar-IQ" sz="3200" dirty="0"/>
              <a:t>رقم الصفحة </a:t>
            </a:r>
            <a:r>
              <a:rPr lang="ar-IQ" sz="3200" dirty="0" smtClean="0"/>
              <a:t>المستخدمة </a:t>
            </a:r>
            <a:r>
              <a:rPr lang="ar-IQ" sz="3200" dirty="0"/>
              <a:t>حاليا وعدد صفحات المستند .</a:t>
            </a:r>
          </a:p>
          <a:p>
            <a:pPr algn="r" rtl="1">
              <a:lnSpc>
                <a:spcPct val="100000"/>
              </a:lnSpc>
            </a:pPr>
            <a:r>
              <a:rPr lang="en-US" sz="3200" dirty="0" smtClean="0"/>
              <a:t>  </a:t>
            </a:r>
            <a:r>
              <a:rPr lang="ar-IQ" sz="3200" dirty="0"/>
              <a:t>اللغة المستخدمة </a:t>
            </a:r>
            <a:r>
              <a:rPr lang="ar-IQ" sz="3200" dirty="0" smtClean="0"/>
              <a:t>(العربية </a:t>
            </a:r>
            <a:r>
              <a:rPr lang="ar-IQ" sz="3200" dirty="0"/>
              <a:t>،</a:t>
            </a:r>
            <a:r>
              <a:rPr lang="ar-IQ" sz="3200" dirty="0" smtClean="0"/>
              <a:t>الإنكليزي).</a:t>
            </a:r>
            <a:endParaRPr lang="ar-IQ" sz="3200" dirty="0"/>
          </a:p>
          <a:p>
            <a:pPr algn="r" rtl="1">
              <a:lnSpc>
                <a:spcPct val="100000"/>
              </a:lnSpc>
            </a:pPr>
            <a:r>
              <a:rPr lang="ar-IQ" sz="3200" dirty="0" smtClean="0"/>
              <a:t>عدد </a:t>
            </a:r>
            <a:r>
              <a:rPr lang="ar-IQ" sz="3200" dirty="0"/>
              <a:t>الكلمات في المستند .</a:t>
            </a:r>
          </a:p>
          <a:p>
            <a:pPr algn="r" rtl="1">
              <a:lnSpc>
                <a:spcPct val="100000"/>
              </a:lnSpc>
            </a:pPr>
            <a:r>
              <a:rPr lang="ar-IQ" sz="3200" dirty="0" smtClean="0"/>
              <a:t>طرق </a:t>
            </a:r>
            <a:r>
              <a:rPr lang="ar-IQ" sz="3200" dirty="0"/>
              <a:t>عرض </a:t>
            </a:r>
            <a:r>
              <a:rPr lang="ar-IQ" sz="3200" dirty="0" smtClean="0"/>
              <a:t>المستند(تخطيط </a:t>
            </a:r>
            <a:r>
              <a:rPr lang="ar-IQ" sz="3200" dirty="0"/>
              <a:t>الطباعة ، القراءة في وضع ملأ الشاشه ، تخطيط ويب ،مخطط</a:t>
            </a:r>
          </a:p>
          <a:p>
            <a:pPr algn="r" rtl="1">
              <a:lnSpc>
                <a:spcPct val="100000"/>
              </a:lnSpc>
            </a:pPr>
            <a:r>
              <a:rPr lang="ar-IQ" sz="3200" dirty="0"/>
              <a:t>تفصيلي، </a:t>
            </a:r>
            <a:r>
              <a:rPr lang="ar-IQ" sz="3200" dirty="0" smtClean="0"/>
              <a:t>مسودة)  </a:t>
            </a:r>
            <a:endParaRPr lang="ar-IQ" sz="3200" dirty="0"/>
          </a:p>
          <a:p>
            <a:pPr algn="r" rtl="1">
              <a:lnSpc>
                <a:spcPct val="100000"/>
              </a:lnSpc>
            </a:pPr>
            <a:r>
              <a:rPr lang="ar-IQ" sz="3200" dirty="0" smtClean="0"/>
              <a:t>منزلقة </a:t>
            </a:r>
            <a:r>
              <a:rPr lang="ar-IQ" sz="3200" dirty="0"/>
              <a:t>تستخدم لتكبير وتصغير المستند</a:t>
            </a:r>
            <a:endParaRPr lang="en-US" sz="3200" b="1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10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1194563" y="1105930"/>
            <a:ext cx="6619527" cy="4796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buNone/>
            </a:pPr>
            <a:r>
              <a:rPr lang="ar-IQ" b="1" dirty="0"/>
              <a:t>شريط المعلومات </a:t>
            </a:r>
            <a:r>
              <a:rPr lang="en-US" b="1" dirty="0"/>
              <a:t> Information Bar</a:t>
            </a:r>
          </a:p>
        </p:txBody>
      </p:sp>
    </p:spTree>
    <p:extLst>
      <p:ext uri="{BB962C8B-B14F-4D97-AF65-F5344CB8AC3E}">
        <p14:creationId xmlns:p14="http://schemas.microsoft.com/office/powerpoint/2010/main" val="1907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39302" y="2258568"/>
            <a:ext cx="7899152" cy="4882896"/>
          </a:xfrm>
        </p:spPr>
        <p:txBody>
          <a:bodyPr/>
          <a:lstStyle/>
          <a:p>
            <a:pPr algn="r" rtl="1"/>
            <a:r>
              <a:rPr lang="ar-IQ" sz="3200" dirty="0"/>
              <a:t>: الحصول على المساعدة </a:t>
            </a:r>
            <a:r>
              <a:rPr lang="ar-IQ" sz="3200" dirty="0" smtClean="0"/>
              <a:t>(التعليمات)</a:t>
            </a:r>
          </a:p>
          <a:p>
            <a:pPr algn="r" rtl="1"/>
            <a:r>
              <a:rPr lang="ar-IQ" sz="3200" dirty="0" smtClean="0"/>
              <a:t>ويمكن  ايضاً الحصول </a:t>
            </a:r>
            <a:r>
              <a:rPr lang="ar-IQ" sz="3200" dirty="0"/>
              <a:t>على التعليمات </a:t>
            </a:r>
            <a:r>
              <a:rPr lang="ar-IQ" sz="3200" dirty="0" smtClean="0"/>
              <a:t> </a:t>
            </a:r>
            <a:r>
              <a:rPr lang="ar-IQ" sz="3200" dirty="0"/>
              <a:t>بالضغط على المفتاح </a:t>
            </a:r>
            <a:r>
              <a:rPr lang="en-US" sz="3200" dirty="0"/>
              <a:t>F1 </a:t>
            </a:r>
            <a:r>
              <a:rPr lang="ar-IQ" sz="3200" dirty="0"/>
              <a:t>الموجود في لوحة </a:t>
            </a:r>
            <a:r>
              <a:rPr lang="ar-IQ" sz="3200" dirty="0" smtClean="0"/>
              <a:t>المفاتيح</a:t>
            </a:r>
          </a:p>
          <a:p>
            <a:pPr marL="0" indent="0" algn="ctr" rtl="1">
              <a:buNone/>
            </a:pPr>
            <a:r>
              <a:rPr lang="en-US" sz="11500" dirty="0" smtClean="0"/>
              <a:t>F1</a:t>
            </a:r>
            <a:endParaRPr lang="en-US" sz="4800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11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1359155" y="1225491"/>
            <a:ext cx="6619527" cy="4796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buNone/>
            </a:pPr>
            <a:r>
              <a:rPr lang="ar-IQ" b="1" dirty="0"/>
              <a:t>زر المساعدة </a:t>
            </a:r>
            <a:r>
              <a:rPr lang="en-US" b="1" dirty="0"/>
              <a:t>Help Button</a:t>
            </a:r>
          </a:p>
        </p:txBody>
      </p:sp>
    </p:spTree>
    <p:extLst>
      <p:ext uri="{BB962C8B-B14F-4D97-AF65-F5344CB8AC3E}">
        <p14:creationId xmlns:p14="http://schemas.microsoft.com/office/powerpoint/2010/main" val="105156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17CAE2-B990-44F0-8795-ABCEC0009D8F}" type="slidenum">
              <a:rPr lang="de-DE" smtClean="0"/>
              <a:pPr/>
              <a:t>12</a:t>
            </a:fld>
            <a:endParaRPr lang="de-DE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627695"/>
            <a:ext cx="8285163" cy="3036771"/>
          </a:xfrm>
        </p:spPr>
        <p:txBody>
          <a:bodyPr/>
          <a:lstStyle/>
          <a:p>
            <a:pPr marL="0" indent="0" algn="ctr">
              <a:buNone/>
            </a:pPr>
            <a:r>
              <a:rPr lang="en-US" sz="11500" dirty="0" smtClean="0">
                <a:solidFill>
                  <a:srgbClr val="FF0000"/>
                </a:solidFill>
              </a:rPr>
              <a:t>Thank </a:t>
            </a:r>
            <a:r>
              <a:rPr lang="en-US" sz="11500" dirty="0" smtClean="0">
                <a:solidFill>
                  <a:srgbClr val="FF0000"/>
                </a:solidFill>
              </a:rPr>
              <a:t>You</a:t>
            </a:r>
            <a:endParaRPr lang="ar-IQ" sz="1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78664" y="1917469"/>
            <a:ext cx="8285163" cy="4405746"/>
          </a:xfrm>
        </p:spPr>
        <p:txBody>
          <a:bodyPr/>
          <a:lstStyle/>
          <a:p>
            <a:pPr algn="r" rtl="1"/>
            <a:r>
              <a:rPr lang="ar-IQ" sz="3600" dirty="0"/>
              <a:t>يعتبر </a:t>
            </a:r>
            <a:r>
              <a:rPr lang="ar-IQ" sz="3600" dirty="0" smtClean="0"/>
              <a:t>برنامج وورد </a:t>
            </a:r>
            <a:r>
              <a:rPr lang="ar-IQ" sz="3600" dirty="0"/>
              <a:t>من أقوى البرامج لمعالجة النصوص من حيث تحرير النص وتنسيقه وتصحيح </a:t>
            </a:r>
            <a:r>
              <a:rPr lang="ar-IQ" sz="3600" dirty="0" smtClean="0"/>
              <a:t>الأخطاء ليكون </a:t>
            </a:r>
            <a:r>
              <a:rPr lang="ar-IQ" sz="3600" dirty="0"/>
              <a:t>سهل الكتابة والقراءة ومن ثم طبعه</a:t>
            </a:r>
            <a:r>
              <a:rPr lang="ar-IQ" sz="3600" dirty="0" smtClean="0"/>
              <a:t>، </a:t>
            </a:r>
          </a:p>
          <a:p>
            <a:pPr algn="r" rtl="1"/>
            <a:r>
              <a:rPr lang="ar-IQ" sz="3600" dirty="0" smtClean="0"/>
              <a:t>يختلف </a:t>
            </a:r>
            <a:r>
              <a:rPr lang="ar-IQ" sz="3600" dirty="0"/>
              <a:t>عن إصدارات معالجات النصوص السابقة </a:t>
            </a:r>
            <a:r>
              <a:rPr lang="ar-IQ" sz="3600" dirty="0" smtClean="0"/>
              <a:t>وذلك بالاستغناء عن </a:t>
            </a:r>
            <a:r>
              <a:rPr lang="ar-IQ" sz="3600" dirty="0"/>
              <a:t>القوائم واستعمال شريط واحد يحتوي على تبويبات مختلفة.</a:t>
            </a:r>
            <a:endParaRPr lang="en-US" sz="3200" b="1" dirty="0">
              <a:solidFill>
                <a:srgbClr val="B80000"/>
              </a:solidFill>
              <a:latin typeface="Calibri" pitchFamily="34" charset="0"/>
            </a:endParaRP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2602538" y="1006035"/>
            <a:ext cx="3837416" cy="5442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en-US" sz="2800" b="1" dirty="0" smtClean="0"/>
              <a:t>Brief Introduction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191361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53291" y="1551709"/>
            <a:ext cx="8285163" cy="4405746"/>
          </a:xfrm>
        </p:spPr>
        <p:txBody>
          <a:bodyPr/>
          <a:lstStyle/>
          <a:p>
            <a:pPr marL="0" indent="0">
              <a:buNone/>
            </a:pPr>
            <a:endParaRPr lang="en-US" sz="3600" dirty="0" smtClean="0"/>
          </a:p>
          <a:p>
            <a:endParaRPr lang="en-US" sz="3200" b="1" dirty="0">
              <a:solidFill>
                <a:srgbClr val="B80000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1340867" y="1129908"/>
            <a:ext cx="6619527" cy="4796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buNone/>
            </a:pPr>
            <a:r>
              <a:rPr lang="en-US" b="1" dirty="0" smtClean="0"/>
              <a:t>MS Word 2010</a:t>
            </a:r>
            <a:r>
              <a:rPr lang="ar-IQ" b="1" dirty="0" smtClean="0"/>
              <a:t>طرق فتح </a:t>
            </a:r>
            <a:endParaRPr lang="ar-IQ" b="1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591056" y="2852928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07008" y="2221992"/>
            <a:ext cx="1682496" cy="63093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191256" y="3467641"/>
            <a:ext cx="2258568" cy="65836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30352" y="3145536"/>
            <a:ext cx="1709928" cy="1033272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7296" y="3639754"/>
            <a:ext cx="26700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Desktop</a:t>
            </a:r>
          </a:p>
          <a:p>
            <a:pPr>
              <a:buNone/>
            </a:pPr>
            <a:r>
              <a:rPr lang="en-US" dirty="0" smtClean="0"/>
              <a:t>Right Click </a:t>
            </a:r>
          </a:p>
          <a:p>
            <a:pPr>
              <a:buNone/>
            </a:pPr>
            <a:r>
              <a:rPr lang="en-US" dirty="0" smtClean="0"/>
              <a:t>New </a:t>
            </a:r>
          </a:p>
          <a:p>
            <a:pPr>
              <a:buNone/>
            </a:pPr>
            <a:r>
              <a:rPr lang="en-US" dirty="0" smtClean="0"/>
              <a:t>MS Word 2010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2104" y="3662172"/>
            <a:ext cx="25603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Start</a:t>
            </a:r>
          </a:p>
          <a:p>
            <a:pPr>
              <a:buNone/>
            </a:pPr>
            <a:r>
              <a:rPr lang="en-US" dirty="0" smtClean="0"/>
              <a:t>All Programs</a:t>
            </a:r>
          </a:p>
          <a:p>
            <a:pPr>
              <a:buNone/>
            </a:pPr>
            <a:r>
              <a:rPr lang="en-US" dirty="0" smtClean="0"/>
              <a:t>Microsoft Office </a:t>
            </a:r>
          </a:p>
          <a:p>
            <a:pPr>
              <a:buNone/>
            </a:pPr>
            <a:r>
              <a:rPr lang="en-US" dirty="0" smtClean="0"/>
              <a:t>MS Word 2010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786384" y="2221992"/>
            <a:ext cx="2103120" cy="5486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877824" y="2286000"/>
            <a:ext cx="1664208" cy="5669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None/>
              <a:tabLst/>
            </a:pPr>
            <a:r>
              <a:rPr lang="ar-IQ" dirty="0" smtClean="0">
                <a:solidFill>
                  <a:schemeClr val="tx1"/>
                </a:solidFill>
                <a:latin typeface="Tahoma" pitchFamily="34" charset="0"/>
              </a:rPr>
              <a:t>اول طريقة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5867400" y="2283935"/>
            <a:ext cx="1664208" cy="5669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None/>
              <a:tabLst/>
            </a:pPr>
            <a:r>
              <a:rPr lang="ar-IQ" dirty="0" smtClean="0">
                <a:solidFill>
                  <a:schemeClr val="tx1"/>
                </a:solidFill>
                <a:latin typeface="Tahoma" pitchFamily="34" charset="0"/>
              </a:rPr>
              <a:t>ثاني طريقة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29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1084835" y="853293"/>
            <a:ext cx="6619527" cy="4809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buNone/>
            </a:pPr>
            <a:r>
              <a:rPr lang="ar-IQ" b="1" dirty="0" smtClean="0"/>
              <a:t>الواجهة الرئيسية </a:t>
            </a:r>
            <a:r>
              <a:rPr lang="en-US" b="1" dirty="0" smtClean="0"/>
              <a:t> Main Window </a:t>
            </a:r>
            <a:endParaRPr lang="ar-IQ" b="1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76656" y="3200400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57016" y="4233672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87168" y="5769864"/>
            <a:ext cx="347472" cy="8412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014216" y="6492240"/>
            <a:ext cx="2276856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858042" y="4123944"/>
            <a:ext cx="2902678" cy="5669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None/>
              <a:tabLst/>
            </a:pPr>
            <a:r>
              <a:rPr lang="ar-IQ" dirty="0" smtClean="0">
                <a:solidFill>
                  <a:schemeClr val="tx1"/>
                </a:solidFill>
                <a:latin typeface="Tahoma" pitchFamily="34" charset="0"/>
              </a:rPr>
              <a:t>مفتاح المساعدة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848898" y="5486400"/>
            <a:ext cx="2913888" cy="5669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None/>
              <a:tabLst/>
            </a:pPr>
            <a:r>
              <a:rPr lang="ar-IQ" dirty="0" smtClean="0">
                <a:solidFill>
                  <a:schemeClr val="tx1"/>
                </a:solidFill>
                <a:latin typeface="Tahoma" pitchFamily="34" charset="0"/>
              </a:rPr>
              <a:t>شريط المعلومات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892552" y="4809744"/>
            <a:ext cx="2831592" cy="5669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None/>
              <a:tabLst/>
            </a:pPr>
            <a:r>
              <a:rPr lang="ar-IQ" dirty="0" smtClean="0">
                <a:solidFill>
                  <a:schemeClr val="tx1"/>
                </a:solidFill>
                <a:latin typeface="Tahoma" pitchFamily="34" charset="0"/>
              </a:rPr>
              <a:t>اشرطة التدحرج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848898" y="3447288"/>
            <a:ext cx="2886456" cy="5669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None/>
              <a:tabLst/>
            </a:pPr>
            <a:r>
              <a:rPr lang="ar-IQ" dirty="0">
                <a:solidFill>
                  <a:schemeClr val="tx1"/>
                </a:solidFill>
                <a:latin typeface="Tahoma" pitchFamily="34" charset="0"/>
              </a:rPr>
              <a:t>ن</a:t>
            </a:r>
            <a:r>
              <a:rPr lang="ar-IQ" dirty="0" smtClean="0">
                <a:solidFill>
                  <a:schemeClr val="tx1"/>
                </a:solidFill>
                <a:latin typeface="Tahoma" pitchFamily="34" charset="0"/>
              </a:rPr>
              <a:t>افذة المستند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834640" y="2761488"/>
            <a:ext cx="2868168" cy="5669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None/>
              <a:tabLst/>
            </a:pPr>
            <a:r>
              <a:rPr lang="ar-IQ" dirty="0" smtClean="0">
                <a:solidFill>
                  <a:schemeClr val="tx1"/>
                </a:solidFill>
                <a:latin typeface="Tahoma" pitchFamily="34" charset="0"/>
              </a:rPr>
              <a:t>واجهة المستخدم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834640" y="2057400"/>
            <a:ext cx="2813304" cy="5669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15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Tx/>
              <a:buNone/>
              <a:tabLst/>
            </a:pPr>
            <a:r>
              <a:rPr lang="ar-IQ" dirty="0" smtClean="0">
                <a:solidFill>
                  <a:schemeClr val="tx1"/>
                </a:solidFill>
                <a:latin typeface="Tahoma" pitchFamily="34" charset="0"/>
              </a:rPr>
              <a:t>شريط العنوان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56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2383283" y="612843"/>
            <a:ext cx="4831333" cy="5170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b="1" dirty="0" smtClean="0"/>
              <a:t>Word  2010 Sample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04" y="2039112"/>
            <a:ext cx="7269480" cy="411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47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1060705" y="612843"/>
            <a:ext cx="6583679" cy="5170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buNone/>
            </a:pPr>
            <a:r>
              <a:rPr lang="ar-IQ" b="1" dirty="0"/>
              <a:t>شريط العنوان   </a:t>
            </a:r>
            <a:r>
              <a:rPr lang="en-US" b="1" dirty="0"/>
              <a:t>Title Bar  </a:t>
            </a:r>
            <a:endParaRPr lang="ar-IQ" b="1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76200" y="2987040"/>
            <a:ext cx="2868168" cy="1447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rtl="1">
              <a:buNone/>
            </a:pPr>
            <a:r>
              <a:rPr lang="ar-IQ" b="1" dirty="0"/>
              <a:t>اسم الملف </a:t>
            </a:r>
            <a:endParaRPr lang="ar-IQ" b="1" dirty="0" smtClean="0"/>
          </a:p>
          <a:p>
            <a:pPr lvl="0" algn="ctr" rtl="1">
              <a:buNone/>
            </a:pPr>
            <a:r>
              <a:rPr lang="en-US" b="1" dirty="0" smtClean="0"/>
              <a:t>File </a:t>
            </a:r>
            <a:r>
              <a:rPr lang="en-US" b="1" dirty="0"/>
              <a:t>Name 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2959608" y="2987040"/>
            <a:ext cx="2868168" cy="1447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rtl="1">
              <a:buNone/>
            </a:pPr>
            <a:r>
              <a:rPr lang="ar-IQ" b="1" dirty="0"/>
              <a:t>مفتاح </a:t>
            </a:r>
            <a:r>
              <a:rPr lang="ar-IQ" b="1" dirty="0" smtClean="0"/>
              <a:t>الخروج</a:t>
            </a:r>
          </a:p>
          <a:p>
            <a:pPr lvl="0" algn="ctr" rtl="1">
              <a:buNone/>
            </a:pPr>
            <a:r>
              <a:rPr lang="ar-IQ" b="1" dirty="0" smtClean="0"/>
              <a:t> </a:t>
            </a:r>
            <a:r>
              <a:rPr lang="en-US" b="1" dirty="0"/>
              <a:t>Exit Button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836920" y="2901696"/>
            <a:ext cx="2868168" cy="15331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rtl="1">
              <a:buNone/>
            </a:pPr>
            <a:r>
              <a:rPr lang="ar-IQ" b="1" dirty="0"/>
              <a:t>مفتاح التكبير والتصغير </a:t>
            </a:r>
            <a:r>
              <a:rPr lang="en-US" b="1" dirty="0"/>
              <a:t>maximize Minimize button</a:t>
            </a:r>
          </a:p>
        </p:txBody>
      </p:sp>
    </p:spTree>
    <p:extLst>
      <p:ext uri="{BB962C8B-B14F-4D97-AF65-F5344CB8AC3E}">
        <p14:creationId xmlns:p14="http://schemas.microsoft.com/office/powerpoint/2010/main" val="39868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1139699" y="750003"/>
            <a:ext cx="6619527" cy="4796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b="1" dirty="0"/>
              <a:t>شريط واجهة المستخدم  الرئيسي  </a:t>
            </a:r>
            <a:r>
              <a:rPr lang="en-US" b="1" dirty="0"/>
              <a:t>Main Ribbon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" y="2514600"/>
            <a:ext cx="80284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ar-IQ" dirty="0" smtClean="0"/>
              <a:t>تتكون واجهة البرنامج الرئيسية من ثلاثة مكونات اساسية </a:t>
            </a:r>
          </a:p>
          <a:p>
            <a:pPr marL="342900" indent="-342900" algn="r" rtl="1"/>
            <a:r>
              <a:rPr lang="ar-IQ" dirty="0" smtClean="0"/>
              <a:t>  </a:t>
            </a:r>
            <a:r>
              <a:rPr lang="en-US" dirty="0" smtClean="0"/>
              <a:t>Tabs</a:t>
            </a:r>
            <a:r>
              <a:rPr lang="ar-IQ" dirty="0" smtClean="0"/>
              <a:t>التبويبات </a:t>
            </a:r>
          </a:p>
          <a:p>
            <a:pPr marL="342900" indent="-342900" algn="r" rtl="1"/>
            <a:r>
              <a:rPr lang="en-US" dirty="0" smtClean="0"/>
              <a:t>  Groups  </a:t>
            </a:r>
            <a:r>
              <a:rPr lang="ar-IQ" dirty="0" smtClean="0"/>
              <a:t>المجموعات</a:t>
            </a:r>
          </a:p>
          <a:p>
            <a:pPr marL="342900" indent="-342900" algn="r" rtl="1"/>
            <a:r>
              <a:rPr lang="en-US" dirty="0" smtClean="0"/>
              <a:t>  Commands </a:t>
            </a:r>
            <a:r>
              <a:rPr lang="ar-IQ" dirty="0" smtClean="0"/>
              <a:t>الاوامر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53291" y="2359152"/>
            <a:ext cx="8285163" cy="4372387"/>
          </a:xfrm>
        </p:spPr>
        <p:txBody>
          <a:bodyPr/>
          <a:lstStyle/>
          <a:p>
            <a:pPr algn="r" rtl="1"/>
            <a:r>
              <a:rPr lang="ar-IQ" sz="3200" dirty="0"/>
              <a:t>وهي </a:t>
            </a:r>
            <a:r>
              <a:rPr lang="ar-IQ" sz="3200" dirty="0" smtClean="0"/>
              <a:t>المنطقة </a:t>
            </a:r>
            <a:r>
              <a:rPr lang="ar-IQ" sz="3200" dirty="0"/>
              <a:t>البيضاء التي يتم كتابة النصوص وإدراج الكائنات </a:t>
            </a:r>
            <a:r>
              <a:rPr lang="ar-IQ" sz="3200" dirty="0" smtClean="0"/>
              <a:t>فيها </a:t>
            </a:r>
          </a:p>
          <a:p>
            <a:pPr algn="r" rtl="1"/>
            <a:r>
              <a:rPr lang="ar-IQ" sz="3200" dirty="0" smtClean="0"/>
              <a:t>يوجد في النافذة مسطرتان عمودية وافقية  يمكن عرضهم واخفائهم كما سيوضح لاحقا</a:t>
            </a:r>
          </a:p>
          <a:p>
            <a:pPr algn="r" rtl="1"/>
            <a:endParaRPr lang="ar-IQ" sz="3200" dirty="0" smtClean="0"/>
          </a:p>
          <a:p>
            <a:pPr algn="r" rtl="1"/>
            <a:endParaRPr lang="en-US" sz="3200" b="1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8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527051" y="1107501"/>
            <a:ext cx="6619527" cy="4796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None/>
            </a:pPr>
            <a:r>
              <a:rPr lang="ar-IQ" b="1" dirty="0"/>
              <a:t>نافذة المستند</a:t>
            </a:r>
            <a:r>
              <a:rPr lang="en-US" b="1" dirty="0"/>
              <a:t> Main text </a:t>
            </a:r>
            <a:r>
              <a:rPr lang="en-US" b="1" dirty="0" smtClean="0"/>
              <a:t>Document</a:t>
            </a:r>
            <a:r>
              <a:rPr lang="ar-IQ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02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39302" y="1551708"/>
            <a:ext cx="7899152" cy="5179831"/>
          </a:xfrm>
        </p:spPr>
        <p:txBody>
          <a:bodyPr/>
          <a:lstStyle/>
          <a:p>
            <a:pPr marL="0" indent="0" algn="just" rtl="1">
              <a:buNone/>
            </a:pPr>
            <a:r>
              <a:rPr lang="en-US" sz="3200" b="1" dirty="0" smtClean="0"/>
              <a:t> </a:t>
            </a:r>
          </a:p>
          <a:p>
            <a:pPr algn="just" rtl="1"/>
            <a:r>
              <a:rPr lang="en-US" sz="3200" b="1" dirty="0" smtClean="0"/>
              <a:t> </a:t>
            </a:r>
            <a:r>
              <a:rPr lang="ar-IQ" sz="3200" dirty="0" smtClean="0"/>
              <a:t>شريط </a:t>
            </a:r>
            <a:r>
              <a:rPr lang="ar-IQ" sz="3200" dirty="0"/>
              <a:t>أفقي وعمودي للتحكم بعرض المستند </a:t>
            </a:r>
            <a:r>
              <a:rPr lang="ar-IQ" sz="3200" dirty="0" smtClean="0"/>
              <a:t>طوليا وعرضيا</a:t>
            </a:r>
            <a:r>
              <a:rPr lang="ar-IQ" sz="3200" dirty="0"/>
              <a:t>، تحت الشريط العمودي يوجد </a:t>
            </a:r>
            <a:r>
              <a:rPr lang="ar-IQ" sz="3200" dirty="0" smtClean="0"/>
              <a:t>سهمان </a:t>
            </a:r>
            <a:r>
              <a:rPr lang="ar-IQ" sz="3200" dirty="0"/>
              <a:t>مزدوجان بينهما دائرة تحديد استعراض </a:t>
            </a:r>
            <a:r>
              <a:rPr lang="ar-IQ" sz="3200" dirty="0" smtClean="0"/>
              <a:t>كائن </a:t>
            </a:r>
            <a:r>
              <a:rPr lang="en-US" sz="3200" dirty="0" smtClean="0"/>
              <a:t>Select Brows Object</a:t>
            </a:r>
            <a:r>
              <a:rPr lang="ar-IQ" sz="3200" dirty="0" smtClean="0"/>
              <a:t> </a:t>
            </a:r>
            <a:r>
              <a:rPr lang="ar-IQ" sz="3200" dirty="0"/>
              <a:t>التي تحتوي على 12 أيقونة يمكن الاستفادة منها للتنقل في المستند</a:t>
            </a:r>
            <a:endParaRPr lang="en-US" sz="3200" b="1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5DF1CE-BEE3-4FC1-BEDC-E8B55671C650}" type="slidenum">
              <a:rPr lang="de-DE" smtClean="0"/>
              <a:pPr/>
              <a:t>9</a:t>
            </a:fld>
            <a:endParaRPr lang="de-DE" smtClean="0"/>
          </a:p>
        </p:txBody>
      </p:sp>
      <p:sp>
        <p:nvSpPr>
          <p:cNvPr id="2" name="TextBox 1"/>
          <p:cNvSpPr txBox="1"/>
          <p:nvPr/>
        </p:nvSpPr>
        <p:spPr>
          <a:xfrm>
            <a:off x="837947" y="1262067"/>
            <a:ext cx="6619527" cy="4796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buNone/>
            </a:pPr>
            <a:r>
              <a:rPr lang="ar-IQ" b="1" dirty="0"/>
              <a:t> أشرطة التدحرج  </a:t>
            </a:r>
            <a:r>
              <a:rPr lang="en-US" b="1" dirty="0"/>
              <a:t>Scroll Bar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65076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out-zib-de">
  <a:themeElements>
    <a:clrScheme name="">
      <a:dk1>
        <a:srgbClr val="000000"/>
      </a:dk1>
      <a:lt1>
        <a:srgbClr val="FFFFFF"/>
      </a:lt1>
      <a:dk2>
        <a:srgbClr val="000099"/>
      </a:dk2>
      <a:lt2>
        <a:srgbClr val="808080"/>
      </a:lt2>
      <a:accent1>
        <a:srgbClr val="CCCCFF"/>
      </a:accent1>
      <a:accent2>
        <a:srgbClr val="33CC33"/>
      </a:accent2>
      <a:accent3>
        <a:srgbClr val="FFFFFF"/>
      </a:accent3>
      <a:accent4>
        <a:srgbClr val="000000"/>
      </a:accent4>
      <a:accent5>
        <a:srgbClr val="E2E2FF"/>
      </a:accent5>
      <a:accent6>
        <a:srgbClr val="2DB92D"/>
      </a:accent6>
      <a:hlink>
        <a:srgbClr val="0000FF"/>
      </a:hlink>
      <a:folHlink>
        <a:srgbClr val="FF0000"/>
      </a:folHlink>
    </a:clrScheme>
    <a:fontScheme name="layout-zib-d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15000"/>
          </a:lnSpc>
          <a:spcBef>
            <a:spcPct val="30000"/>
          </a:spcBef>
          <a:spcAft>
            <a:spcPct val="0"/>
          </a:spcAft>
          <a:buClr>
            <a:schemeClr val="tx2"/>
          </a:buClr>
          <a:buSzTx/>
          <a:buFont typeface="Wingdings" pitchFamily="2" charset="2"/>
          <a:buChar char="§"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15000"/>
          </a:lnSpc>
          <a:spcBef>
            <a:spcPct val="30000"/>
          </a:spcBef>
          <a:spcAft>
            <a:spcPct val="0"/>
          </a:spcAft>
          <a:buClr>
            <a:schemeClr val="tx2"/>
          </a:buClr>
          <a:buSzTx/>
          <a:buFont typeface="Wingdings" pitchFamily="2" charset="2"/>
          <a:buChar char="§"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layout-zib-d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out-zib-d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-zib-d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-zib-d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-zib-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-zib-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-zib-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-zib-d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0000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2DB92D"/>
        </a:accent6>
        <a:hlink>
          <a:srgbClr val="0000FF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layout-zib-de</Template>
  <TotalTime>7758</TotalTime>
  <Words>294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layout-zib-de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MITM613</dc:title>
  <dc:subject>Intelligent Systems</dc:subject>
  <dc:creator>Abdul Rahim Ahmad</dc:creator>
  <cp:lastModifiedBy>lenovo</cp:lastModifiedBy>
  <cp:revision>151</cp:revision>
  <dcterms:created xsi:type="dcterms:W3CDTF">2003-10-07T16:48:17Z</dcterms:created>
  <dcterms:modified xsi:type="dcterms:W3CDTF">2020-12-09T06:23:47Z</dcterms:modified>
</cp:coreProperties>
</file>